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1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825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314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2662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4895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7386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3028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295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68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98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254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229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355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467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737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925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729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306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1A69097-BE16-470A-A351-B0B0DEE6D32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110A5D0-F394-439A-98FA-50E95498D1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6968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16DAAA-D994-6F54-98A0-8E8BB754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45" y="367650"/>
            <a:ext cx="10879062" cy="970450"/>
          </a:xfrm>
        </p:spPr>
        <p:txBody>
          <a:bodyPr>
            <a:normAutofit fontScale="90000"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Deep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alapú trade-szűrés meglévő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day-trading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stratégiához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18A701-63A1-A5E6-E552-0001A2A9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921136"/>
            <a:ext cx="10353762" cy="2607322"/>
          </a:xfrm>
        </p:spPr>
        <p:txBody>
          <a:bodyPr>
            <a:normAutofit lnSpcReduction="10000"/>
          </a:bodyPr>
          <a:lstStyle/>
          <a:p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Kiindulás: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meglévő, szabályalapú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NinjaTrader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stratégia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ármozgás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és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indikátor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jel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generál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pozíciónyitást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Cél: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belépések automatikus szűrése (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win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loss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zero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) a belépés pillanatában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Várt hatás: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winrate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↑,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drawdown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↓,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összprofit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↑ (csak szűréssel, stratégia változtatása nélkül)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Instrumentum/időszak: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asdaq100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, 2020-01-01 – 2025-11-13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ACDEB02-A74E-535F-5E12-9DB2A94C3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21"/>
          <a:stretch>
            <a:fillRect/>
          </a:stretch>
        </p:blipFill>
        <p:spPr>
          <a:xfrm>
            <a:off x="526985" y="5026957"/>
            <a:ext cx="5370286" cy="12589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1495A0A-F8E8-9975-36C4-70786E57C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 b="-1982"/>
          <a:stretch>
            <a:fillRect/>
          </a:stretch>
        </p:blipFill>
        <p:spPr>
          <a:xfrm>
            <a:off x="6422572" y="4822527"/>
            <a:ext cx="5370286" cy="16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0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4A9655-4E38-F153-C828-00778DB7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Korábbi megoldások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7B1DD62-C330-773E-8ABC-E7449E93B0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171" y="1972246"/>
            <a:ext cx="10919070" cy="311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tabLst/>
            </a:pPr>
            <a:r>
              <a:rPr lang="hu-HU" alt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Baseline</a:t>
            </a: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csak a szabályalapú stratégia</a:t>
            </a:r>
          </a:p>
          <a:p>
            <a:pPr lvl="1" fontAlgn="base"/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Előny: egyszerű, stabil, magyarázható</a:t>
            </a:r>
          </a:p>
          <a:p>
            <a:pPr lvl="1" fontAlgn="base"/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Hátrány: sok “gyenge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setup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” is bekerül → veszteségek</a:t>
            </a:r>
          </a:p>
          <a:p>
            <a:pPr marR="0" lvl="0" fontAlgn="base">
              <a:lnSpc>
                <a:spcPct val="100000"/>
              </a:lnSpc>
              <a:tabLst/>
            </a:pP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Modellezési alternatívák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fejlesztés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során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):</a:t>
            </a:r>
          </a:p>
          <a:p>
            <a:pPr lvl="1" fontAlgn="base"/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Regresszió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PnL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-re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pozíció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zárás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utáni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nyereség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veszteség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jóslása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→ végül klasszifikáció (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win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loss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jóslás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) lett </a:t>
            </a:r>
          </a:p>
          <a:p>
            <a:pPr lvl="1" fontAlgn="base"/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Külön LONG/SHORT modellek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tanítása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egyesített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modell irány-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flaggel</a:t>
            </a:r>
            <a:endParaRPr lang="hu-HU" alt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8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7F6515-8ECB-B09E-1CE8-66226684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0457"/>
            <a:ext cx="10353762" cy="970450"/>
          </a:xfrm>
        </p:spPr>
        <p:txBody>
          <a:bodyPr/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Rendszerterv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23E1DE-FD31-C313-27F7-E058845CCE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031332"/>
            <a:ext cx="10596034" cy="337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fontAlgn="base">
              <a:buNone/>
            </a:pPr>
            <a:r>
              <a:rPr lang="en-GB" alt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Tanítás</a:t>
            </a:r>
            <a:r>
              <a:rPr lang="en-GB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indent="-342900" fontAlgn="base"/>
            <a:r>
              <a:rPr lang="hu-HU" alt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NinjaTrader</a:t>
            </a: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 stratégia</a:t>
            </a:r>
            <a:r>
              <a:rPr lang="en-GB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indikátor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jelek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alapján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logol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múltbéli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adatokon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futva</a:t>
            </a:r>
            <a:endParaRPr lang="en-GB" alt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indent="-342900" fontAlgn="base"/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minden belépési jel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nél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új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sor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t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ír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a logba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kiválasztott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feaure-ökkel</a:t>
            </a:r>
            <a:endParaRPr lang="hu-HU" alt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Kimenet: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2 CSV 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file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(LONG és SHORT külön) </a:t>
            </a:r>
            <a:endParaRPr lang="en-GB" alt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Python </a:t>
            </a:r>
            <a:r>
              <a:rPr 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pipeline</a:t>
            </a:r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lvl="1" fontAlgn="base"/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data_prep.ipynb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→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CSV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tisztítás,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tensor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építés,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split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scaler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mentés</a:t>
            </a:r>
          </a:p>
          <a:p>
            <a:pPr lvl="1" fontAlgn="base"/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model_trainer.ipynb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→ tanítás +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valid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/test kiértékelés</a:t>
            </a:r>
          </a:p>
          <a:p>
            <a:pPr lvl="1" fontAlgn="base"/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test_model.ipynb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→ csak TEST kiértékelés +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PnL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-szimuláció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735DFE1-5A6F-B58A-FBE8-F492D855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95" y="4523726"/>
            <a:ext cx="10596034" cy="242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GB" b="1" dirty="0" err="1">
                <a:latin typeface="Verdana" panose="020B0604030504040204" pitchFamily="34" charset="0"/>
                <a:ea typeface="Verdana" panose="020B0604030504040204" pitchFamily="34" charset="0"/>
              </a:rPr>
              <a:t>Használat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indent="-342900" fontAlgn="base"/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NinjaTrader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élő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piacon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jeleket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generál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logolja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ugyan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azokat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featureket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342900" fontAlgn="base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Real-time “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megkérdezi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” a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mentett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modellt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indent="-342900" fontAlgn="base"/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modell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eldönti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hogy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nyerő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vagy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vesztő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pozíciónak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ígékezik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→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ez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alapján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nyitunk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pozíciót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vagy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skippeljük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indent="-342900" fontAlgn="base"/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6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D98F46-E483-AD8A-DB81-9F37FF72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1086"/>
            <a:ext cx="10353762" cy="970450"/>
          </a:xfrm>
        </p:spPr>
        <p:txBody>
          <a:bodyPr/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Adatbázis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BA1CF0-E9E1-7953-1C59-EFAD6EAFBC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8704" y="1300384"/>
            <a:ext cx="10660744" cy="352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Adatforrás: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NinjaTrader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8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logger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jelenként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1 sor/trade</a:t>
            </a:r>
          </a:p>
          <a:p>
            <a:pPr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Mennyiség: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kb. 2308 LONG + 2317 SHORT (≈ 50–50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win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loss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arány) </a:t>
            </a:r>
          </a:p>
          <a:p>
            <a:pPr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Struktúra:</a:t>
            </a:r>
          </a:p>
          <a:p>
            <a:pPr lvl="1" indent="-342900" fontAlgn="base"/>
            <a:r>
              <a:rPr lang="hu-HU" alt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Snapshot</a:t>
            </a: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(N, 17) 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idő, DOW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-hot,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vol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regime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HTF(15m/60m) EMA/RSI távolságok, stb. </a:t>
            </a:r>
          </a:p>
          <a:p>
            <a:pPr lvl="1"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Idősor: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(N, 160, 18) 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utolsó 160×5 perc, 18 csatorna (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ret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urn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ATR, RSI, MACD, EMA távolság, stb.) </a:t>
            </a:r>
          </a:p>
          <a:p>
            <a:pPr lvl="1" indent="-342900" fontAlgn="base"/>
            <a:r>
              <a:rPr lang="hu-HU" alt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Label</a:t>
            </a: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pnl_usd_net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→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win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ha &gt;0, különben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loss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zero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Tárolás: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(CSV),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prepared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(NPZ +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scaler_unified.json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),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(.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BD90AE1-93AA-7EFF-4161-D1143A31F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" b="42959"/>
          <a:stretch>
            <a:fillRect/>
          </a:stretch>
        </p:blipFill>
        <p:spPr>
          <a:xfrm>
            <a:off x="1378857" y="5056938"/>
            <a:ext cx="5419757" cy="158205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C0E263D-CBC5-3559-3D07-E1D12BCAC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58960" r="12154" b="4217"/>
          <a:stretch>
            <a:fillRect/>
          </a:stretch>
        </p:blipFill>
        <p:spPr>
          <a:xfrm>
            <a:off x="7212510" y="5303680"/>
            <a:ext cx="3985262" cy="10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C36440-BB3C-2B97-3289-D126C88B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754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Architektúra, tanítás, nehézségek és megoldásuk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755B92-47EC-DA46-C6F8-0B7918F24A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344971"/>
            <a:ext cx="8498113" cy="5269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Architektúra: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TCN (idősor ág) + MLP (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snapshot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ág) →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concat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→ FC →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sigmoid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Iránykezelés: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snapshothoz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is_short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flag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unified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modell) </a:t>
            </a:r>
          </a:p>
          <a:p>
            <a:pPr indent="-342900" fontAlgn="base"/>
            <a:r>
              <a:rPr lang="hu-HU" alt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Loss</a:t>
            </a: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BCEWithLogits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+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PnL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-súlyozás (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clippinggel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Tanítás: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Adam,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ReduceLROnPlateau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early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stopping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közepes batch (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64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indent="-342900" fontAlgn="base"/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Nehézségek (és megoldások):</a:t>
            </a:r>
          </a:p>
          <a:p>
            <a:pPr lvl="1" indent="-342900" fontAlgn="base"/>
            <a:r>
              <a:rPr lang="hu-HU" alt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Logger</a:t>
            </a: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 hibák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off-by-one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hibás mezők,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részfill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PnL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) → logika javítva </a:t>
            </a:r>
          </a:p>
          <a:p>
            <a:pPr lvl="1"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Kis minta + nagy dimenzió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→ overfit kockázat →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scheduler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early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stop </a:t>
            </a:r>
          </a:p>
          <a:p>
            <a:pPr lvl="1"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CUDA/</a:t>
            </a:r>
            <a:r>
              <a:rPr lang="hu-HU" alt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PyTorch</a:t>
            </a: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 kompatibilitás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→ környezet igazítás </a:t>
            </a:r>
          </a:p>
          <a:p>
            <a:pPr lvl="1" indent="-342900" fontAlgn="base"/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Split: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kronologikus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random → végül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shuffle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60/20/20 a rezsimek keverése miatt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E24D683-A03C-33C4-01EF-1EB6DE46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313" y="1052286"/>
            <a:ext cx="3137104" cy="5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F4B9C3-8B2A-6054-952F-653B30AF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Eredmények és ezek kiértékelése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289AF1-F60F-9C1A-8CD1-BFDF31217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4918335"/>
            <a:ext cx="10353762" cy="1801779"/>
          </a:xfrm>
        </p:spPr>
        <p:txBody>
          <a:bodyPr/>
          <a:lstStyle/>
          <a:p>
            <a:pPr indent="-342900" fontAlgn="base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Pontosság: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kb. 54–56% (50% baseline fölött, de nem erős)</a:t>
            </a:r>
          </a:p>
          <a:p>
            <a:pPr indent="-342900" fontAlgn="base"/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F1: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validon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~0.59–0.61 körül stabilizálódik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342900" fontAlgn="base"/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Tanulási görbék: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train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valid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együtt csökken, erős overfit nem domináns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-342900" fontAlgn="base"/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GB" b="1" dirty="0" err="1">
                <a:latin typeface="Verdana" panose="020B0604030504040204" pitchFamily="34" charset="0"/>
                <a:ea typeface="Verdana" panose="020B0604030504040204" pitchFamily="34" charset="0"/>
              </a:rPr>
              <a:t>eszt</a:t>
            </a:r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vegyes, néha kicsi javulás, néha romlás (nagy nyertesek kiesnek)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F1234E-1360-B1FC-16EA-4B511B0F6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" r="7203"/>
          <a:stretch>
            <a:fillRect/>
          </a:stretch>
        </p:blipFill>
        <p:spPr>
          <a:xfrm>
            <a:off x="3730171" y="906140"/>
            <a:ext cx="4347029" cy="390959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0406508-8A99-A387-6BBA-651DA61A5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00"/>
          <a:stretch>
            <a:fillRect/>
          </a:stretch>
        </p:blipFill>
        <p:spPr>
          <a:xfrm>
            <a:off x="2238828" y="870608"/>
            <a:ext cx="7714343" cy="398065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9646772-886F-3B93-EFA9-69D875E72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95"/>
          <a:stretch>
            <a:fillRect/>
          </a:stretch>
        </p:blipFill>
        <p:spPr>
          <a:xfrm>
            <a:off x="2238828" y="803536"/>
            <a:ext cx="7714343" cy="413507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F168D55-3D22-5E47-FF3B-C0702811F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2238828" y="803537"/>
            <a:ext cx="7714342" cy="410014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5BB1B88-2F24-8937-F606-AA27F972C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0"/>
          <a:stretch>
            <a:fillRect/>
          </a:stretch>
        </p:blipFill>
        <p:spPr>
          <a:xfrm>
            <a:off x="2238827" y="818192"/>
            <a:ext cx="7714342" cy="41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7370ED-3696-95A5-609D-4887F894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</a:rPr>
              <a:t>Futtatás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 (demo)</a:t>
            </a:r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F710AC-71DA-CE91-5DE8-011B3F4DF7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8285" y="2472627"/>
            <a:ext cx="10894843" cy="2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-342900" fontAlgn="base">
              <a:lnSpc>
                <a:spcPct val="100000"/>
              </a:lnSpc>
              <a:tabLst/>
            </a:pP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Lépések:</a:t>
            </a:r>
          </a:p>
          <a:p>
            <a:pPr lvl="1" indent="-342900" fontAlgn="base"/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pip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install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numpy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pandas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scikit-learn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torch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matplotlib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1" indent="-342900" fontAlgn="base"/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test_model.ipynb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futtatás: betölt .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npz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.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json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.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meglévő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modell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hu-HU" alt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indent="-342900" fontAlgn="base"/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Kimenet: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confusion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matrix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report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, ROC-AUC/ROC, valószínűség hisztogram,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PnL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baseline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threshold</a:t>
            </a:r>
            <a:endParaRPr lang="hu-HU" alt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9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1CD63-43FB-7788-372A-1DB45F67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Összefoglaló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17CFEB-98F5-6DA4-3E2D-906217B9F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8628" y="2286440"/>
            <a:ext cx="11132457" cy="273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-342900" fontAlgn="base"/>
            <a:r>
              <a:rPr lang="hu-HU" b="1" dirty="0">
                <a:latin typeface="Verdana" panose="020B0604030504040204" pitchFamily="34" charset="0"/>
                <a:ea typeface="Verdana" panose="020B0604030504040204" pitchFamily="34" charset="0"/>
              </a:rPr>
              <a:t>Elkészült </a:t>
            </a:r>
            <a:r>
              <a:rPr lang="hu-HU" b="1" dirty="0" err="1">
                <a:latin typeface="Verdana" panose="020B0604030504040204" pitchFamily="34" charset="0"/>
                <a:ea typeface="Verdana" panose="020B0604030504040204" pitchFamily="34" charset="0"/>
              </a:rPr>
              <a:t>pipeline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NinjaTrader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log →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→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PyTorch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modell →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PnL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alapú értékelés</a:t>
            </a:r>
            <a:endParaRPr lang="en-GB" alt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indent="-342900" fontAlgn="base">
              <a:lnSpc>
                <a:spcPct val="100000"/>
              </a:lnSpc>
              <a:tabLst/>
            </a:pP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Modell: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TCN+MLP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unified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(LONG+SHORT) </a:t>
            </a:r>
          </a:p>
          <a:p>
            <a:pPr marR="0" lvl="0" indent="-342900" fontAlgn="base">
              <a:lnSpc>
                <a:spcPct val="100000"/>
              </a:lnSpc>
              <a:tabLst/>
            </a:pP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Eredmény: 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a modell tanul, de a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PnL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-javulás nem robusztus még </a:t>
            </a:r>
          </a:p>
          <a:p>
            <a:pPr marR="0" lvl="0" indent="-342900" fontAlgn="base">
              <a:lnSpc>
                <a:spcPct val="100000"/>
              </a:lnSpc>
              <a:tabLst/>
            </a:pPr>
            <a:r>
              <a:rPr lang="hu-HU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Következő lépések</a:t>
            </a:r>
            <a:r>
              <a:rPr lang="en-GB" altLang="hu-HU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lvl="1" indent="-342900" fontAlgn="base"/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walk-forward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validáció, több adat/instrumentum, </a:t>
            </a:r>
            <a:r>
              <a:rPr lang="hu-HU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feature</a:t>
            </a:r>
            <a:r>
              <a:rPr lang="hu-HU" altLang="hu-HU" dirty="0">
                <a:latin typeface="Verdana" panose="020B0604030504040204" pitchFamily="34" charset="0"/>
                <a:ea typeface="Verdana" panose="020B0604030504040204" pitchFamily="34" charset="0"/>
              </a:rPr>
              <a:t> szelekció, </a:t>
            </a:r>
            <a:r>
              <a:rPr lang="en-GB" altLang="hu-HU" dirty="0">
                <a:latin typeface="Verdana" panose="020B0604030504040204" pitchFamily="34" charset="0"/>
                <a:ea typeface="Verdana" panose="020B0604030504040204" pitchFamily="34" charset="0"/>
              </a:rPr>
              <a:t>cross-validation, </a:t>
            </a:r>
            <a:r>
              <a:rPr lang="en-GB" alt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hiperparaméter-optimalizálás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79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192</TotalTime>
  <Words>652</Words>
  <Application>Microsoft Office PowerPoint</Application>
  <PresentationFormat>Szélesvásznú</PresentationFormat>
  <Paragraphs>59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Calisto MT</vt:lpstr>
      <vt:lpstr>Verdana</vt:lpstr>
      <vt:lpstr>Wingdings 2</vt:lpstr>
      <vt:lpstr>Pala</vt:lpstr>
      <vt:lpstr>Deep Learning alapú trade-szűrés meglévő day-trading stratégiához</vt:lpstr>
      <vt:lpstr>Korábbi megoldások</vt:lpstr>
      <vt:lpstr>Rendszerterv</vt:lpstr>
      <vt:lpstr>Adatbázis</vt:lpstr>
      <vt:lpstr>Architektúra, tanítás, nehézségek és megoldásuk</vt:lpstr>
      <vt:lpstr>Eredmények és ezek kiértékelése</vt:lpstr>
      <vt:lpstr>Futtatás (demo)</vt:lpstr>
      <vt:lpstr>Összefoglaló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Sinkó Viktor Péter</dc:creator>
  <cp:lastModifiedBy>Sinkó Viktor Péter</cp:lastModifiedBy>
  <cp:revision>11</cp:revision>
  <dcterms:created xsi:type="dcterms:W3CDTF">2026-01-14T19:37:33Z</dcterms:created>
  <dcterms:modified xsi:type="dcterms:W3CDTF">2026-01-14T22:49:43Z</dcterms:modified>
</cp:coreProperties>
</file>